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77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40"/>
    </p:cViewPr>
  </p:sorterViewPr>
  <p:notesViewPr>
    <p:cSldViewPr>
      <p:cViewPr varScale="1">
        <p:scale>
          <a:sx n="62" d="100"/>
          <a:sy n="62" d="100"/>
        </p:scale>
        <p:origin x="-315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B528E-052D-45F5-B6DF-D45E5D5337A7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E9769-FF5E-4A42-815C-EDB45DD97F4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57554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9769-FF5E-4A42-815C-EDB45DD97F43}" type="slidenum">
              <a:rPr lang="bs-Latn-BA" smtClean="0"/>
              <a:t>13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5329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9523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4999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1948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86081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9906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779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7373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718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0818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1101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5479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1CCC-9C8A-4900-BB46-C4FEFAB56490}" type="datetimeFigureOut">
              <a:rPr lang="bs-Latn-BA" smtClean="0"/>
              <a:t>9.5.2018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30645-B886-4496-A408-1A29549AC60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1272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bori.b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rijava@izbori.b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TEMELJNE INFORMACIJE ZA BIRAČE U INOZEMSTVU</a:t>
            </a:r>
            <a:b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OPĆE IZBORE 2018.</a:t>
            </a:r>
            <a:endParaRPr lang="bs-Latn-BA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4653136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bs-Latn-BA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Vlado Rogić</a:t>
            </a:r>
          </a:p>
          <a:p>
            <a:r>
              <a:rPr lang="bs-Latn-BA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Član Središnjega izbornog povjerenstva BiH</a:t>
            </a:r>
          </a:p>
          <a:p>
            <a:endParaRPr lang="bs-Latn-BA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bs-Latn-B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bs-Latn-BA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vibanj 2018.</a:t>
            </a:r>
            <a:endParaRPr lang="bs-Latn-B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4663"/>
            <a:ext cx="5688632" cy="136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3024336"/>
          </a:xfrm>
        </p:spPr>
        <p:txBody>
          <a:bodyPr/>
          <a:lstStyle/>
          <a:p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Veoma je bitno da potpis na obrascu odgovara potpisu na osobnoj ispravi</a:t>
            </a:r>
          </a:p>
          <a:p>
            <a:pPr marL="0" indent="0">
              <a:buNone/>
            </a:pPr>
            <a:r>
              <a:rPr lang="bs-Latn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koja je </a:t>
            </a:r>
            <a:r>
              <a:rPr lang="bs-Latn-B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kopirana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ili </a:t>
            </a:r>
            <a:r>
              <a:rPr lang="bs-Latn-B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skeniran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 </a:t>
            </a:r>
            <a:r>
              <a:rPr lang="bs-Latn-B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dostavljena uz     obrazac.</a:t>
            </a:r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6254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 smtClean="0"/>
              <a:t>SIP BiH je uspostavilo i dvije telefonske </a:t>
            </a: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info- linije</a:t>
            </a:r>
            <a:r>
              <a:rPr lang="bs-Latn-BA" dirty="0" smtClean="0"/>
              <a:t> putem kojih se mogu dobiti sve potrebne dodatne informacije ili pojašnjenja u svezi s registracijom birača. </a:t>
            </a:r>
          </a:p>
          <a:p>
            <a:r>
              <a:rPr lang="bs-Latn-BA" dirty="0" smtClean="0"/>
              <a:t>Telefonski brojevi su </a:t>
            </a: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033/251-331</a:t>
            </a: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251-332</a:t>
            </a: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r>
              <a:rPr lang="bs-Latn-BA" dirty="0" smtClean="0"/>
              <a:t>Info-linije su aktivne radnim danima od 8 do 16 sati.</a:t>
            </a:r>
          </a:p>
          <a:p>
            <a:r>
              <a:rPr lang="bs-Latn-BA" dirty="0" smtClean="0"/>
              <a:t>Provjera statusa obrade prijave može se izvršiti i putem E-mail adrese: </a:t>
            </a:r>
            <a:r>
              <a:rPr lang="bs-Latn-BA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Info@izbori.ba</a:t>
            </a:r>
            <a:endParaRPr lang="bs-Latn-B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7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bs-Latn-BA" dirty="0" smtClean="0"/>
              <a:t>Bitno je još istaći da će svi birači koji budu registrirani za glasovanje putem pošte glasačke pakete dobiti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preporučeno</a:t>
            </a:r>
            <a:r>
              <a:rPr lang="bs-Latn-BA" dirty="0" smtClean="0"/>
              <a:t>, na koji način nastojimo osigurati bržu i sigurniju dostavu glasačkih paketa.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4542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1"/>
          </a:xfrm>
        </p:spPr>
        <p:txBody>
          <a:bodyPr>
            <a:noAutofit/>
          </a:bodyPr>
          <a:lstStyle/>
          <a:p>
            <a:r>
              <a:rPr lang="bs-Latn-BA" sz="2800" dirty="0">
                <a:latin typeface="Calibri" panose="020F0502020204030204" pitchFamily="34" charset="0"/>
              </a:rPr>
              <a:t>Obrasce PRP 1 SIP BiH </a:t>
            </a:r>
            <a:r>
              <a:rPr lang="vi-VN" sz="2800" dirty="0">
                <a:latin typeface="Calibri" panose="020F0502020204030204" pitchFamily="34" charset="0"/>
              </a:rPr>
              <a:t>prima i ako dođu u jednoj </a:t>
            </a:r>
            <a:r>
              <a:rPr lang="vi-VN" sz="2800" dirty="0" smtClean="0">
                <a:latin typeface="Calibri" panose="020F0502020204030204" pitchFamily="34" charset="0"/>
              </a:rPr>
              <a:t>k</a:t>
            </a:r>
            <a:r>
              <a:rPr lang="bs-Latn-BA" sz="2800" dirty="0" smtClean="0">
                <a:latin typeface="Calibri" panose="020F0502020204030204" pitchFamily="34" charset="0"/>
              </a:rPr>
              <a:t>u</a:t>
            </a:r>
            <a:r>
              <a:rPr lang="vi-VN" sz="2800" dirty="0" smtClean="0">
                <a:latin typeface="Calibri" panose="020F0502020204030204" pitchFamily="34" charset="0"/>
              </a:rPr>
              <a:t>verti </a:t>
            </a:r>
            <a:r>
              <a:rPr lang="vi-VN" sz="2800" dirty="0">
                <a:latin typeface="Calibri" panose="020F0502020204030204" pitchFamily="34" charset="0"/>
              </a:rPr>
              <a:t>za više osoba</a:t>
            </a:r>
            <a:r>
              <a:rPr lang="bs-Latn-BA" sz="2800" dirty="0">
                <a:latin typeface="Calibri" panose="020F0502020204030204" pitchFamily="34" charset="0"/>
              </a:rPr>
              <a:t>. </a:t>
            </a:r>
            <a:endParaRPr lang="bs-Latn-BA" sz="2800" dirty="0" smtClean="0">
              <a:latin typeface="Calibri" panose="020F0502020204030204" pitchFamily="34" charset="0"/>
            </a:endParaRPr>
          </a:p>
          <a:p>
            <a:r>
              <a:rPr lang="bs-Latn-BA" sz="2800" dirty="0" smtClean="0">
                <a:latin typeface="Calibri" panose="020F0502020204030204" pitchFamily="34" charset="0"/>
              </a:rPr>
              <a:t>Ukoliko se dostava vrši putem pošte, a u kuverti je više prijava u jednoj pošiljci, osoba koja je objedinjavala prijave dužna je dostaviti i prateći popis prijava, kao i osobne podatke osobe koja je prikupljala prijave</a:t>
            </a:r>
          </a:p>
          <a:p>
            <a:endParaRPr lang="bs-Latn-BA" sz="2800" dirty="0">
              <a:latin typeface="Calibri" panose="020F0502020204030204" pitchFamily="34" charset="0"/>
            </a:endParaRPr>
          </a:p>
          <a:p>
            <a:endParaRPr lang="bs-Latn-BA" sz="2800" dirty="0" smtClean="0">
              <a:latin typeface="Calibri" panose="020F0502020204030204" pitchFamily="34" charset="0"/>
            </a:endParaRPr>
          </a:p>
          <a:p>
            <a:endParaRPr lang="bs-Latn-BA" sz="2800" dirty="0">
              <a:latin typeface="Calibri" panose="020F0502020204030204" pitchFamily="34" charset="0"/>
            </a:endParaRPr>
          </a:p>
          <a:p>
            <a:endParaRPr lang="bs-Latn-BA" sz="2800" dirty="0" smtClean="0">
              <a:latin typeface="Calibri" panose="020F0502020204030204" pitchFamily="34" charset="0"/>
            </a:endParaRPr>
          </a:p>
          <a:p>
            <a:endParaRPr lang="bs-Latn-BA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9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Pri tome se provjerava je li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veći broj osoba od uobičajenog koji broji jedna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obitelj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naveo istu adresu u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inozemstvu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za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dostavu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glasačkog paketa. </a:t>
            </a:r>
            <a:endParaRPr lang="bs-Latn-BA" sz="2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bs-Latn-BA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Provjera se vrši putem telefona navedenog u prijavi-SIP BiH će odbaciti/odbiti prijave za koje se utvrdi da nisu poslane osobno (kontakt-telefon je obvezan podatak)</a:t>
            </a:r>
            <a:endParaRPr lang="bs-Latn-BA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Na prošlim izborima imali smo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situacija da je oko 20 osoba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navelo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 istu adresu u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inozemstvu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pa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je SIP BiH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 odbija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o takve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 prijave jer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se nije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 mogl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o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 stupiti u kontakt s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ovim 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osobama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,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 a postojala je osnovana sumnja da se radi o </a:t>
            </a:r>
            <a:r>
              <a:rPr lang="bs-Latn-BA" sz="2800" dirty="0">
                <a:solidFill>
                  <a:prstClr val="black"/>
                </a:solidFill>
                <a:latin typeface="Calibri" panose="020F0502020204030204" pitchFamily="34" charset="0"/>
              </a:rPr>
              <a:t>zlouporabama</a:t>
            </a:r>
            <a:r>
              <a:rPr lang="vi-VN" sz="2800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bs-Latn-BA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9375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s-Latn-BA" dirty="0" smtClean="0"/>
              <a:t>Neke od mogućih situacija:</a:t>
            </a:r>
          </a:p>
          <a:p>
            <a:r>
              <a:rPr lang="bs-Latn-BA" dirty="0" smtClean="0"/>
              <a:t>Osobe koje imaju važeću osobnu iskaznicu (IDDEEA) i žele glasovati putem pošte ili u DKP-u, potrebno je da popune i potpišu obrazac PRP 1, da zaokruže opciju PRIVREMENI BORAVAK IZVAN BiH, kopiraju osobnu iskaznicu i dostave na e-mail adresu: prijavapp@izbori.ba, </a:t>
            </a:r>
          </a:p>
          <a:p>
            <a:pPr marL="0" indent="0">
              <a:buNone/>
            </a:pPr>
            <a:r>
              <a:rPr lang="bs-Latn-BA" dirty="0"/>
              <a:t> </a:t>
            </a:r>
            <a:r>
              <a:rPr lang="bs-Latn-BA" dirty="0" smtClean="0"/>
              <a:t>  ili da svoju prijavu dostave </a:t>
            </a:r>
            <a:r>
              <a:rPr lang="bs-Latn-BA" dirty="0"/>
              <a:t>na </a:t>
            </a:r>
            <a:r>
              <a:rPr lang="bs-Latn-BA" dirty="0" smtClean="0"/>
              <a:t>druge načine koji su već navedeni.</a:t>
            </a:r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14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 smtClean="0"/>
              <a:t>Osobe koje se nalaze na popisu stanovništva iz 1991. godine, a nikad nisu vadile osobnu iskaznicu i nalaze se izvan BiH, popunjavaju i potpisuju obrazac PRP1. </a:t>
            </a:r>
          </a:p>
          <a:p>
            <a:r>
              <a:rPr lang="bs-Latn-BA" dirty="0" smtClean="0"/>
              <a:t>U obrascu zaokružuju status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izbjegle osobe.</a:t>
            </a:r>
          </a:p>
          <a:p>
            <a:r>
              <a:rPr lang="bs-Latn-BA" dirty="0" smtClean="0"/>
              <a:t>Ako osobe imaju važeću putovnicu BiH, potrebno je da sačine presliku iste i dostave kao dokaz identiteta i državljanstva.</a:t>
            </a:r>
          </a:p>
          <a:p>
            <a:r>
              <a:rPr lang="bs-Latn-BA" dirty="0" smtClean="0"/>
              <a:t>Ukoliko osobe nemaju putovnicu BiH, u tom slučaju potrebno je sačiniti presliku važeće isprave države u kojoj borave i moraju dostaviti i uvjerenje o državljanstvu BiH koje nije starije od 6 mjeseci. </a:t>
            </a:r>
          </a:p>
          <a:p>
            <a:r>
              <a:rPr lang="bs-Latn-BA" dirty="0" smtClean="0"/>
              <a:t>Obvezno voditi računa o osobnom potpisu na obrascu.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965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Državljani BiH koji nisu na popisu stanovništva iz 1991. godine, ukoliko nikada nisu vadili osobnu iskaznicu, ne mogu se registrirati za izbore jer nemaju prijavljeno prebivalište u BiH. </a:t>
            </a:r>
          </a:p>
          <a:p>
            <a:r>
              <a:rPr lang="bs-Latn-BA" dirty="0" smtClean="0"/>
              <a:t>Registraciju mogu obaviti samo u slučaju da izvade osobnu iskaznicu prije isteka procesa registracije.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01326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Ukoliko je osoba mijenjala adresu stanovanja nakon posljednjih izbora, potrebno je da ponovno izvrši svoju registraciju popunjavanjem obrasca PRP 1, te zajedno sa preslikom važeće </a:t>
            </a:r>
            <a:r>
              <a:rPr lang="bs-Latn-BA" dirty="0"/>
              <a:t>isprave dostavi putem </a:t>
            </a:r>
            <a:r>
              <a:rPr lang="bs-Latn-BA" dirty="0" smtClean="0"/>
              <a:t>e-maila dokumentaciju SIP BiH.</a:t>
            </a:r>
          </a:p>
          <a:p>
            <a:pPr marL="0" indent="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5687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Calibri" panose="020F0502020204030204" pitchFamily="34" charset="0"/>
              </a:rPr>
              <a:t>Svi</a:t>
            </a:r>
            <a:r>
              <a:rPr lang="bs-Latn-BA" dirty="0" smtClean="0">
                <a:latin typeface="Calibri" panose="020F0502020204030204" pitchFamily="34" charset="0"/>
              </a:rPr>
              <a:t>m</a:t>
            </a:r>
            <a:r>
              <a:rPr lang="vi-VN" dirty="0" smtClean="0">
                <a:latin typeface="Calibri" panose="020F0502020204030204" pitchFamily="34" charset="0"/>
              </a:rPr>
              <a:t> birači</a:t>
            </a:r>
            <a:r>
              <a:rPr lang="bs-Latn-BA" dirty="0" smtClean="0">
                <a:latin typeface="Calibri" panose="020F0502020204030204" pitchFamily="34" charset="0"/>
              </a:rPr>
              <a:t>ma</a:t>
            </a:r>
            <a:r>
              <a:rPr lang="vi-VN" dirty="0" smtClean="0">
                <a:latin typeface="Calibri" panose="020F0502020204030204" pitchFamily="34" charset="0"/>
              </a:rPr>
              <a:t> koji se izjasne </a:t>
            </a:r>
            <a:r>
              <a:rPr lang="bs-Latn-BA" dirty="0" smtClean="0">
                <a:latin typeface="Calibri" panose="020F0502020204030204" pitchFamily="34" charset="0"/>
              </a:rPr>
              <a:t>za</a:t>
            </a:r>
            <a:r>
              <a:rPr lang="vi-VN" dirty="0" smtClean="0">
                <a:latin typeface="Calibri" panose="020F0502020204030204" pitchFamily="34" charset="0"/>
              </a:rPr>
              <a:t> </a:t>
            </a:r>
            <a:r>
              <a:rPr lang="bs-Latn-BA" dirty="0" smtClean="0">
                <a:latin typeface="Calibri" panose="020F0502020204030204" pitchFamily="34" charset="0"/>
              </a:rPr>
              <a:t>glasovanje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osobno</a:t>
            </a:r>
            <a:r>
              <a:rPr lang="bs-Latn-BA" dirty="0" smtClean="0">
                <a:latin typeface="Calibri" panose="020F0502020204030204" pitchFamily="34" charset="0"/>
              </a:rPr>
              <a:t> </a:t>
            </a:r>
            <a:r>
              <a:rPr lang="vi-VN" dirty="0" smtClean="0">
                <a:latin typeface="Calibri" panose="020F0502020204030204" pitchFamily="34" charset="0"/>
              </a:rPr>
              <a:t>u DKP-ima, </a:t>
            </a:r>
            <a:r>
              <a:rPr lang="bs-Latn-BA" dirty="0" smtClean="0">
                <a:latin typeface="Calibri" panose="020F0502020204030204" pitchFamily="34" charset="0"/>
              </a:rPr>
              <a:t>u slučaju da </a:t>
            </a:r>
            <a:r>
              <a:rPr lang="vi-VN" dirty="0" smtClean="0">
                <a:latin typeface="Calibri" panose="020F0502020204030204" pitchFamily="34" charset="0"/>
              </a:rPr>
              <a:t>ne bude dovoljan broj zainteresiranih </a:t>
            </a:r>
            <a:r>
              <a:rPr lang="bs-Latn-BA" dirty="0" smtClean="0">
                <a:latin typeface="Calibri" panose="020F0502020204030204" pitchFamily="34" charset="0"/>
              </a:rPr>
              <a:t>z</a:t>
            </a:r>
            <a:r>
              <a:rPr lang="vi-VN" dirty="0" smtClean="0">
                <a:latin typeface="Calibri" panose="020F0502020204030204" pitchFamily="34" charset="0"/>
              </a:rPr>
              <a:t>a </a:t>
            </a:r>
            <a:r>
              <a:rPr lang="bs-Latn-BA" dirty="0" smtClean="0">
                <a:latin typeface="Calibri" panose="020F0502020204030204" pitchFamily="34" charset="0"/>
              </a:rPr>
              <a:t>glasovanje </a:t>
            </a:r>
            <a:r>
              <a:rPr lang="vi-VN" dirty="0" smtClean="0">
                <a:latin typeface="Calibri" panose="020F0502020204030204" pitchFamily="34" charset="0"/>
              </a:rPr>
              <a:t>u određenom DKP-u, </a:t>
            </a:r>
            <a:r>
              <a:rPr lang="bs-Latn-BA" dirty="0" smtClean="0">
                <a:latin typeface="Calibri" panose="020F0502020204030204" pitchFamily="34" charset="0"/>
              </a:rPr>
              <a:t>SIP </a:t>
            </a:r>
            <a:r>
              <a:rPr lang="vi-VN" dirty="0" smtClean="0">
                <a:latin typeface="Calibri" panose="020F0502020204030204" pitchFamily="34" charset="0"/>
              </a:rPr>
              <a:t>BiH će </a:t>
            </a:r>
            <a:r>
              <a:rPr lang="bs-Latn-BA" dirty="0" smtClean="0">
                <a:latin typeface="Calibri" panose="020F0502020204030204" pitchFamily="34" charset="0"/>
              </a:rPr>
              <a:t>dostaviti </a:t>
            </a:r>
            <a:r>
              <a:rPr lang="vi-VN" dirty="0" smtClean="0">
                <a:latin typeface="Calibri" panose="020F0502020204030204" pitchFamily="34" charset="0"/>
              </a:rPr>
              <a:t>glasačke pakete putem pošte i </a:t>
            </a:r>
            <a:r>
              <a:rPr lang="bs-Latn-BA" dirty="0" smtClean="0">
                <a:latin typeface="Calibri" panose="020F0502020204030204" pitchFamily="34" charset="0"/>
              </a:rPr>
              <a:t>ovi birači </a:t>
            </a:r>
            <a:r>
              <a:rPr lang="vi-VN" dirty="0" smtClean="0">
                <a:latin typeface="Calibri" panose="020F0502020204030204" pitchFamily="34" charset="0"/>
              </a:rPr>
              <a:t>mogu glas</a:t>
            </a:r>
            <a:r>
              <a:rPr lang="bs-Latn-BA" dirty="0" smtClean="0">
                <a:latin typeface="Calibri" panose="020F0502020204030204" pitchFamily="34" charset="0"/>
              </a:rPr>
              <a:t>ov</a:t>
            </a:r>
            <a:r>
              <a:rPr lang="vi-VN" dirty="0" smtClean="0">
                <a:latin typeface="Calibri" panose="020F0502020204030204" pitchFamily="34" charset="0"/>
              </a:rPr>
              <a:t>ati</a:t>
            </a:r>
            <a:r>
              <a:rPr lang="bs-Latn-BA" dirty="0" smtClean="0">
                <a:latin typeface="Calibri" panose="020F0502020204030204" pitchFamily="34" charset="0"/>
              </a:rPr>
              <a:t> </a:t>
            </a:r>
            <a:r>
              <a:rPr lang="vi-VN" dirty="0" smtClean="0">
                <a:latin typeface="Calibri" panose="020F0502020204030204" pitchFamily="34" charset="0"/>
              </a:rPr>
              <a:t>putem pošte.</a:t>
            </a:r>
            <a:endParaRPr lang="bs-Latn-BA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5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Opći izbori 2018.</a:t>
            </a:r>
            <a:endParaRPr lang="bs-Latn-BA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Središnje izborno povjerenstvo BiH je na sjednici održanoj 8. svibnja 2018. godine donijelo Odluku o raspisivanju i održavanju Općih izbora u Bosni i Hercegovini 2018. godine. </a:t>
            </a:r>
          </a:p>
          <a:p>
            <a:r>
              <a:rPr lang="bs-Latn-BA" dirty="0" smtClean="0"/>
              <a:t>Izbori će se održati u </a:t>
            </a:r>
            <a:r>
              <a:rPr lang="bs-Latn-BA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nedjelju, 7. listopada </a:t>
            </a:r>
            <a:r>
              <a:rPr lang="bs-Latn-BA" dirty="0" smtClean="0"/>
              <a:t>ove godine.  </a:t>
            </a:r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37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GLASUJTE </a:t>
            </a:r>
            <a:br>
              <a:rPr lang="bs-Latn-BA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s-Latn-BA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Općim izborima 2018!!!</a:t>
            </a:r>
            <a:endParaRPr lang="bs-Latn-BA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7809731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pPr marL="0" indent="0">
              <a:buNone/>
            </a:pPr>
            <a:endParaRPr lang="bs-Latn-BA" dirty="0" smtClean="0"/>
          </a:p>
          <a:p>
            <a:pPr marL="0" indent="0" algn="ctr">
              <a:buNone/>
            </a:pPr>
            <a:endParaRPr lang="bs-Latn-BA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bs-Latn-BA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bs-Latn-BA" sz="4000" b="1" dirty="0" smtClean="0">
                <a:solidFill>
                  <a:schemeClr val="accent2">
                    <a:lumMod val="50000"/>
                  </a:schemeClr>
                </a:solidFill>
              </a:rPr>
              <a:t>Hvala na pozornosti!</a:t>
            </a:r>
          </a:p>
          <a:p>
            <a:pPr marL="0" indent="0" algn="ctr">
              <a:buNone/>
            </a:pPr>
            <a:endParaRPr lang="bs-Latn-BA" dirty="0" smtClean="0"/>
          </a:p>
          <a:p>
            <a:pPr marL="0" indent="0" algn="r">
              <a:buNone/>
            </a:pPr>
            <a:r>
              <a:rPr lang="bs-Latn-BA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Vlado Rogić</a:t>
            </a:r>
            <a:r>
              <a:rPr lang="bs-Latn-BA" sz="2800" dirty="0" smtClean="0">
                <a:solidFill>
                  <a:schemeClr val="accent2">
                    <a:lumMod val="50000"/>
                  </a:schemeClr>
                </a:solidFill>
              </a:rPr>
              <a:t>, član Središnjega izbornog povjerenstva BiH</a:t>
            </a:r>
          </a:p>
          <a:p>
            <a:pPr marL="0" indent="0" algn="r">
              <a:buNone/>
            </a:pPr>
            <a:r>
              <a:rPr lang="bs-Latn-BA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Tel: </a:t>
            </a:r>
            <a:r>
              <a:rPr lang="bs-Latn-BA" sz="2800" dirty="0" smtClean="0">
                <a:solidFill>
                  <a:schemeClr val="accent2">
                    <a:lumMod val="50000"/>
                  </a:schemeClr>
                </a:solidFill>
              </a:rPr>
              <a:t>033/251-315</a:t>
            </a:r>
          </a:p>
          <a:p>
            <a:pPr marL="0" indent="0" algn="r">
              <a:buNone/>
            </a:pPr>
            <a:r>
              <a:rPr lang="bs-Latn-BA" sz="2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bs-Latn-BA" sz="2800" dirty="0" smtClean="0">
                <a:solidFill>
                  <a:schemeClr val="accent2">
                    <a:lumMod val="50000"/>
                  </a:schemeClr>
                </a:solidFill>
              </a:rPr>
              <a:t>Vlado.Rogic@izbori.ba</a:t>
            </a:r>
            <a:endParaRPr lang="bs-Latn-BA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s-Latn-BA" dirty="0" smtClean="0"/>
              <a:t>Neposredni izbori su raspisani za:</a:t>
            </a:r>
          </a:p>
          <a:p>
            <a:pPr lvl="0"/>
            <a:r>
              <a:rPr lang="hr-HR" dirty="0" smtClean="0"/>
              <a:t>Predsjedništvo </a:t>
            </a:r>
            <a:r>
              <a:rPr lang="hr-HR" dirty="0"/>
              <a:t>Bosne i Hercegovine,</a:t>
            </a:r>
            <a:endParaRPr lang="bs-Latn-BA" dirty="0"/>
          </a:p>
          <a:p>
            <a:pPr lvl="0"/>
            <a:r>
              <a:rPr lang="hr-HR" dirty="0" smtClean="0"/>
              <a:t>Zastupnički dom </a:t>
            </a:r>
            <a:r>
              <a:rPr lang="hr-HR" dirty="0"/>
              <a:t>Parlamentarne skupštine Bosne i Hercegovine,</a:t>
            </a:r>
            <a:endParaRPr lang="bs-Latn-BA" dirty="0"/>
          </a:p>
          <a:p>
            <a:pPr lvl="0"/>
            <a:r>
              <a:rPr lang="hr-HR" dirty="0" smtClean="0"/>
              <a:t>Zastupnički dom </a:t>
            </a:r>
            <a:r>
              <a:rPr lang="hr-HR" dirty="0"/>
              <a:t>Parlamenta Federacije Bosne i Hercegovine,</a:t>
            </a:r>
            <a:endParaRPr lang="bs-Latn-BA" dirty="0"/>
          </a:p>
          <a:p>
            <a:pPr lvl="0"/>
            <a:r>
              <a:rPr lang="hr-HR" dirty="0"/>
              <a:t>Narodnu skupštinu Republike Srpske,</a:t>
            </a:r>
            <a:endParaRPr lang="bs-Latn-BA" dirty="0"/>
          </a:p>
          <a:p>
            <a:pPr lvl="0"/>
            <a:r>
              <a:rPr lang="hr-HR" dirty="0"/>
              <a:t>Predsjednika i potpredsjednike Republike Srpske i</a:t>
            </a:r>
            <a:endParaRPr lang="bs-Latn-BA" dirty="0"/>
          </a:p>
          <a:p>
            <a:pPr lvl="0"/>
            <a:r>
              <a:rPr lang="hr-HR" dirty="0"/>
              <a:t>Skupštine kantona u Federaciji Bosne i Hercegovine.</a:t>
            </a:r>
            <a:endParaRPr lang="bs-Latn-BA" dirty="0"/>
          </a:p>
          <a:p>
            <a:pPr marL="0" indent="0" defTabSz="896938">
              <a:buNone/>
              <a:tabLst>
                <a:tab pos="355600" algn="l"/>
              </a:tabLst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15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Ukupan broj birača upisanih u Središnji birački popis sa stanjem na dan 7. svibnja 2018. godine u 24:00 sata je </a:t>
            </a:r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3. 381.963</a:t>
            </a:r>
            <a:r>
              <a:rPr lang="bs-Latn-BA" dirty="0" smtClean="0"/>
              <a:t>.  </a:t>
            </a:r>
          </a:p>
          <a:p>
            <a:r>
              <a:rPr lang="bs-Latn-BA" dirty="0" smtClean="0"/>
              <a:t>Rok za registraciju birača iz inozemstva je </a:t>
            </a:r>
            <a:r>
              <a:rPr lang="bs-Latn-B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 srpnja 2018. godine. </a:t>
            </a:r>
          </a:p>
          <a:p>
            <a:r>
              <a:rPr lang="bs-Latn-BA" dirty="0" smtClean="0"/>
              <a:t>Središnji birački popis se zaključuje </a:t>
            </a:r>
            <a:r>
              <a:rPr lang="bs-Latn-B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23. kolovoza 2018.</a:t>
            </a:r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s-Latn-B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godine.</a:t>
            </a:r>
          </a:p>
        </p:txBody>
      </p:sp>
    </p:spTree>
    <p:extLst>
      <p:ext uri="{BB962C8B-B14F-4D97-AF65-F5344CB8AC3E}">
        <p14:creationId xmlns:p14="http://schemas.microsoft.com/office/powerpoint/2010/main" val="66069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Birači iz inozemstva, odnosno oni koji će se u vrijeme izbora naći u inozemstvu, mogu se registrirati za glasovanje izvan BiH: </a:t>
            </a:r>
          </a:p>
          <a:p>
            <a:r>
              <a:rPr lang="bs-Latn-BA" dirty="0" smtClean="0"/>
              <a:t>(1)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putem pošte, </a:t>
            </a:r>
            <a:r>
              <a:rPr lang="bs-Latn-BA" dirty="0" smtClean="0"/>
              <a:t>odnosno </a:t>
            </a:r>
          </a:p>
          <a:p>
            <a:r>
              <a:rPr lang="bs-Latn-BA" dirty="0" smtClean="0"/>
              <a:t>(2)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DKP-ima, </a:t>
            </a:r>
            <a:r>
              <a:rPr lang="bs-Latn-BA" dirty="0" smtClean="0"/>
              <a:t>ako u konkretnom DKP-u SIP BiH bude organizirao biračka mjesta (uvjet je da se za glasovanje u DKP-u prijavilo najmanje 50 birača)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9986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Prijava za glasovanje izvan BiH vrši se dostavom prijavnog obrasca PRP 1 / PRP 2 i prateće dokumentacije.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480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>
                <a:latin typeface="Calibri" panose="020F0502020204030204" pitchFamily="34" charset="0"/>
              </a:rPr>
              <a:t>Svim osobama koje su bile registrirane </a:t>
            </a:r>
            <a:r>
              <a:rPr lang="bs-Latn-BA" dirty="0">
                <a:latin typeface="Calibri" panose="020F0502020204030204" pitchFamily="34" charset="0"/>
              </a:rPr>
              <a:t>za</a:t>
            </a:r>
            <a:r>
              <a:rPr lang="vi-VN" dirty="0">
                <a:latin typeface="Calibri" panose="020F0502020204030204" pitchFamily="34" charset="0"/>
              </a:rPr>
              <a:t> glas</a:t>
            </a:r>
            <a:r>
              <a:rPr lang="bs-Latn-BA" dirty="0">
                <a:latin typeface="Calibri" panose="020F0502020204030204" pitchFamily="34" charset="0"/>
              </a:rPr>
              <a:t>ovanje</a:t>
            </a:r>
            <a:r>
              <a:rPr lang="vi-VN" dirty="0">
                <a:latin typeface="Calibri" panose="020F0502020204030204" pitchFamily="34" charset="0"/>
              </a:rPr>
              <a:t> iz </a:t>
            </a:r>
            <a:r>
              <a:rPr lang="bs-Latn-BA" dirty="0">
                <a:latin typeface="Calibri" panose="020F0502020204030204" pitchFamily="34" charset="0"/>
              </a:rPr>
              <a:t>inozemstva </a:t>
            </a:r>
            <a:r>
              <a:rPr lang="vi-VN" dirty="0">
                <a:latin typeface="Calibri" panose="020F0502020204030204" pitchFamily="34" charset="0"/>
              </a:rPr>
              <a:t>na </a:t>
            </a:r>
            <a:r>
              <a:rPr lang="bs-Latn-BA" dirty="0">
                <a:latin typeface="Calibri" panose="020F0502020204030204" pitchFamily="34" charset="0"/>
              </a:rPr>
              <a:t>posljednjim </a:t>
            </a:r>
            <a:r>
              <a:rPr lang="vi-VN" dirty="0">
                <a:latin typeface="Calibri" panose="020F0502020204030204" pitchFamily="34" charset="0"/>
              </a:rPr>
              <a:t>izborima </a:t>
            </a:r>
            <a:r>
              <a:rPr lang="vi-VN" dirty="0" smtClean="0">
                <a:latin typeface="Calibri" panose="020F0502020204030204" pitchFamily="34" charset="0"/>
              </a:rPr>
              <a:t>201</a:t>
            </a:r>
            <a:r>
              <a:rPr lang="bs-Latn-BA" dirty="0" smtClean="0">
                <a:latin typeface="Calibri" panose="020F0502020204030204" pitchFamily="34" charset="0"/>
              </a:rPr>
              <a:t>6</a:t>
            </a:r>
            <a:r>
              <a:rPr lang="vi-VN" dirty="0" smtClean="0">
                <a:latin typeface="Calibri" panose="020F0502020204030204" pitchFamily="34" charset="0"/>
              </a:rPr>
              <a:t>. </a:t>
            </a:r>
            <a:r>
              <a:rPr lang="vi-VN" dirty="0">
                <a:latin typeface="Calibri" panose="020F0502020204030204" pitchFamily="34" charset="0"/>
              </a:rPr>
              <a:t>godine </a:t>
            </a:r>
            <a:r>
              <a:rPr lang="bs-Latn-BA" dirty="0">
                <a:latin typeface="Calibri" panose="020F0502020204030204" pitchFamily="34" charset="0"/>
              </a:rPr>
              <a:t>SIP </a:t>
            </a:r>
            <a:r>
              <a:rPr lang="vi-VN" dirty="0">
                <a:latin typeface="Calibri" panose="020F0502020204030204" pitchFamily="34" charset="0"/>
              </a:rPr>
              <a:t>BiH </a:t>
            </a:r>
            <a:r>
              <a:rPr lang="bs-Latn-BA" dirty="0">
                <a:latin typeface="Calibri" panose="020F0502020204030204" pitchFamily="34" charset="0"/>
              </a:rPr>
              <a:t> </a:t>
            </a:r>
            <a:r>
              <a:rPr lang="bs-Latn-BA" dirty="0" smtClean="0">
                <a:latin typeface="Calibri" panose="020F0502020204030204" pitchFamily="34" charset="0"/>
              </a:rPr>
              <a:t>će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</a:t>
            </a:r>
            <a:r>
              <a:rPr lang="bs-Latn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njihove </a:t>
            </a:r>
            <a:r>
              <a:rPr lang="vi-V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adrese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uputi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ti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vi-V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obrasce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PRP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  <a:r>
              <a:rPr lang="bs-Latn-BA" dirty="0" smtClean="0">
                <a:latin typeface="Calibri" panose="020F0502020204030204" pitchFamily="34" charset="0"/>
              </a:rPr>
              <a:t>,</a:t>
            </a:r>
            <a:r>
              <a:rPr lang="vi-VN" dirty="0" smtClean="0">
                <a:latin typeface="Calibri" panose="020F0502020204030204" pitchFamily="34" charset="0"/>
              </a:rPr>
              <a:t> </a:t>
            </a:r>
            <a:r>
              <a:rPr lang="vi-VN" dirty="0">
                <a:latin typeface="Calibri" panose="020F0502020204030204" pitchFamily="34" charset="0"/>
              </a:rPr>
              <a:t>koje oni popunjavaju i uz priloženu </a:t>
            </a:r>
            <a:r>
              <a:rPr lang="bs-Latn-BA" dirty="0" smtClean="0">
                <a:latin typeface="Calibri" panose="020F0502020204030204" pitchFamily="34" charset="0"/>
              </a:rPr>
              <a:t>presliku </a:t>
            </a:r>
            <a:r>
              <a:rPr lang="vi-VN" dirty="0" smtClean="0">
                <a:latin typeface="Calibri" panose="020F0502020204030204" pitchFamily="34" charset="0"/>
              </a:rPr>
              <a:t>jedn</a:t>
            </a:r>
            <a:r>
              <a:rPr lang="bs-Latn-BA" dirty="0" smtClean="0">
                <a:latin typeface="Calibri" panose="020F0502020204030204" pitchFamily="34" charset="0"/>
              </a:rPr>
              <a:t>e</a:t>
            </a:r>
            <a:r>
              <a:rPr lang="vi-VN" dirty="0" smtClean="0">
                <a:latin typeface="Calibri" panose="020F0502020204030204" pitchFamily="34" charset="0"/>
              </a:rPr>
              <a:t> </a:t>
            </a:r>
            <a:r>
              <a:rPr lang="vi-VN" dirty="0">
                <a:latin typeface="Calibri" panose="020F0502020204030204" pitchFamily="34" charset="0"/>
              </a:rPr>
              <a:t>od važećih </a:t>
            </a:r>
            <a:r>
              <a:rPr lang="vi-VN" dirty="0" smtClean="0">
                <a:latin typeface="Calibri" panose="020F0502020204030204" pitchFamily="34" charset="0"/>
              </a:rPr>
              <a:t>identifikaci</a:t>
            </a:r>
            <a:r>
              <a:rPr lang="bs-Latn-BA" dirty="0" smtClean="0">
                <a:latin typeface="Calibri" panose="020F0502020204030204" pitchFamily="34" charset="0"/>
              </a:rPr>
              <a:t>jskih</a:t>
            </a:r>
            <a:r>
              <a:rPr lang="vi-VN" dirty="0" smtClean="0">
                <a:latin typeface="Calibri" panose="020F0502020204030204" pitchFamily="34" charset="0"/>
              </a:rPr>
              <a:t> </a:t>
            </a:r>
            <a:r>
              <a:rPr lang="bs-Latn-BA" dirty="0" smtClean="0">
                <a:latin typeface="Calibri" panose="020F0502020204030204" pitchFamily="34" charset="0"/>
              </a:rPr>
              <a:t>isprava </a:t>
            </a:r>
            <a:r>
              <a:rPr lang="vi-VN" dirty="0" smtClean="0">
                <a:latin typeface="Calibri" panose="020F0502020204030204" pitchFamily="34" charset="0"/>
              </a:rPr>
              <a:t>dostavljaju </a:t>
            </a:r>
            <a:r>
              <a:rPr lang="vi-VN" dirty="0">
                <a:latin typeface="Calibri" panose="020F0502020204030204" pitchFamily="34" charset="0"/>
              </a:rPr>
              <a:t>do </a:t>
            </a:r>
            <a:r>
              <a:rPr lang="bs-Latn-BA" dirty="0" smtClean="0">
                <a:latin typeface="Calibri" panose="020F0502020204030204" pitchFamily="34" charset="0"/>
              </a:rPr>
              <a:t>24</a:t>
            </a:r>
            <a:r>
              <a:rPr lang="vi-VN" dirty="0" smtClean="0">
                <a:latin typeface="Calibri" panose="020F0502020204030204" pitchFamily="34" charset="0"/>
              </a:rPr>
              <a:t>. </a:t>
            </a:r>
            <a:r>
              <a:rPr lang="bs-Latn-BA" dirty="0" smtClean="0">
                <a:latin typeface="Calibri" panose="020F0502020204030204" pitchFamily="34" charset="0"/>
              </a:rPr>
              <a:t>07. </a:t>
            </a:r>
            <a:r>
              <a:rPr lang="vi-VN" dirty="0" smtClean="0">
                <a:latin typeface="Calibri" panose="020F0502020204030204" pitchFamily="34" charset="0"/>
              </a:rPr>
              <a:t>u </a:t>
            </a:r>
            <a:r>
              <a:rPr lang="bs-Latn-BA" dirty="0" smtClean="0">
                <a:latin typeface="Calibri" panose="020F0502020204030204" pitchFamily="34" charset="0"/>
              </a:rPr>
              <a:t>SIP </a:t>
            </a:r>
            <a:r>
              <a:rPr lang="vi-VN" dirty="0" smtClean="0">
                <a:latin typeface="Calibri" panose="020F0502020204030204" pitchFamily="34" charset="0"/>
              </a:rPr>
              <a:t>BiH</a:t>
            </a:r>
            <a:r>
              <a:rPr lang="vi-VN" dirty="0">
                <a:latin typeface="Calibri" panose="020F0502020204030204" pitchFamily="34" charset="0"/>
              </a:rPr>
              <a:t>. </a:t>
            </a:r>
            <a:endParaRPr lang="bs-Latn-BA" dirty="0">
              <a:latin typeface="Calibri" panose="020F0502020204030204" pitchFamily="34" charset="0"/>
            </a:endParaRPr>
          </a:p>
          <a:p>
            <a:r>
              <a:rPr lang="vi-VN" i="1" dirty="0">
                <a:latin typeface="Calibri" panose="020F0502020204030204" pitchFamily="34" charset="0"/>
              </a:rPr>
              <a:t>Oni mogu </a:t>
            </a:r>
            <a:r>
              <a:rPr lang="vi-VN" b="1" i="1" dirty="0">
                <a:latin typeface="Calibri" panose="020F0502020204030204" pitchFamily="34" charset="0"/>
              </a:rPr>
              <a:t>i sami već sada, </a:t>
            </a:r>
            <a:r>
              <a:rPr lang="vi-VN" b="1" i="1" u="sng" dirty="0">
                <a:latin typeface="Calibri" panose="020F0502020204030204" pitchFamily="34" charset="0"/>
              </a:rPr>
              <a:t>ne čekajući </a:t>
            </a:r>
            <a:r>
              <a:rPr lang="bs-Latn-BA" b="1" i="1" u="sng" dirty="0">
                <a:latin typeface="Calibri" panose="020F0502020204030204" pitchFamily="34" charset="0"/>
              </a:rPr>
              <a:t>primitak </a:t>
            </a:r>
            <a:r>
              <a:rPr lang="vi-VN" b="1" i="1" u="sng" dirty="0">
                <a:latin typeface="Calibri" panose="020F0502020204030204" pitchFamily="34" charset="0"/>
              </a:rPr>
              <a:t>obra</a:t>
            </a:r>
            <a:r>
              <a:rPr lang="bs-Latn-BA" b="1" i="1" u="sng" dirty="0">
                <a:latin typeface="Calibri" panose="020F0502020204030204" pitchFamily="34" charset="0"/>
              </a:rPr>
              <a:t>sca</a:t>
            </a:r>
            <a:r>
              <a:rPr lang="vi-VN" b="1" i="1" u="sng" dirty="0">
                <a:latin typeface="Calibri" panose="020F0502020204030204" pitchFamily="34" charset="0"/>
              </a:rPr>
              <a:t> PRP</a:t>
            </a:r>
            <a:r>
              <a:rPr lang="bs-Latn-BA" b="1" i="1" u="sng" dirty="0">
                <a:latin typeface="Calibri" panose="020F0502020204030204" pitchFamily="34" charset="0"/>
              </a:rPr>
              <a:t> </a:t>
            </a:r>
            <a:r>
              <a:rPr lang="vi-VN" b="1" i="1" u="sng" dirty="0">
                <a:latin typeface="Calibri" panose="020F0502020204030204" pitchFamily="34" charset="0"/>
              </a:rPr>
              <a:t>2</a:t>
            </a:r>
            <a:r>
              <a:rPr lang="vi-VN" b="1" i="1" dirty="0">
                <a:latin typeface="Calibri" panose="020F0502020204030204" pitchFamily="34" charset="0"/>
              </a:rPr>
              <a:t>,</a:t>
            </a:r>
            <a:r>
              <a:rPr lang="vi-VN" i="1" dirty="0">
                <a:latin typeface="Calibri" panose="020F0502020204030204" pitchFamily="34" charset="0"/>
              </a:rPr>
              <a:t> preuzeti obrazac PRP</a:t>
            </a:r>
            <a:r>
              <a:rPr lang="bs-Latn-BA" i="1" dirty="0">
                <a:latin typeface="Calibri" panose="020F0502020204030204" pitchFamily="34" charset="0"/>
              </a:rPr>
              <a:t> </a:t>
            </a:r>
            <a:r>
              <a:rPr lang="vi-VN" i="1" dirty="0">
                <a:latin typeface="Calibri" panose="020F0502020204030204" pitchFamily="34" charset="0"/>
              </a:rPr>
              <a:t>1 sa naše web stranice </a:t>
            </a:r>
            <a:r>
              <a:rPr lang="bs-Latn-BA" i="1" dirty="0">
                <a:latin typeface="Calibri" panose="020F0502020204030204" pitchFamily="34" charset="0"/>
                <a:hlinkClick r:id="rId2"/>
              </a:rPr>
              <a:t>www.izbori.ba</a:t>
            </a:r>
            <a:r>
              <a:rPr lang="bs-Latn-BA" i="1" dirty="0">
                <a:latin typeface="Calibri" panose="020F0502020204030204" pitchFamily="34" charset="0"/>
              </a:rPr>
              <a:t> , isti </a:t>
            </a:r>
            <a:r>
              <a:rPr lang="vi-VN" i="1" dirty="0">
                <a:latin typeface="Calibri" panose="020F0502020204030204" pitchFamily="34" charset="0"/>
              </a:rPr>
              <a:t>popuniti i uz popunjen obrazac priložiti </a:t>
            </a:r>
            <a:r>
              <a:rPr lang="bs-Latn-BA" i="1" dirty="0">
                <a:latin typeface="Calibri" panose="020F0502020204030204" pitchFamily="34" charset="0"/>
              </a:rPr>
              <a:t>presliku </a:t>
            </a:r>
            <a:r>
              <a:rPr lang="vi-VN" i="1" dirty="0" smtClean="0">
                <a:latin typeface="Calibri" panose="020F0502020204030204" pitchFamily="34" charset="0"/>
              </a:rPr>
              <a:t>jed</a:t>
            </a:r>
            <a:r>
              <a:rPr lang="bs-Latn-BA" i="1" dirty="0" smtClean="0">
                <a:latin typeface="Calibri" panose="020F0502020204030204" pitchFamily="34" charset="0"/>
              </a:rPr>
              <a:t>ne</a:t>
            </a:r>
            <a:r>
              <a:rPr lang="vi-VN" i="1" dirty="0" smtClean="0">
                <a:latin typeface="Calibri" panose="020F0502020204030204" pitchFamily="34" charset="0"/>
              </a:rPr>
              <a:t> </a:t>
            </a:r>
            <a:r>
              <a:rPr lang="vi-VN" i="1" dirty="0">
                <a:latin typeface="Calibri" panose="020F0502020204030204" pitchFamily="34" charset="0"/>
              </a:rPr>
              <a:t>od važećih identifikaci</a:t>
            </a:r>
            <a:r>
              <a:rPr lang="bs-Latn-BA" i="1" dirty="0">
                <a:latin typeface="Calibri" panose="020F0502020204030204" pitchFamily="34" charset="0"/>
              </a:rPr>
              <a:t>jskih isprava </a:t>
            </a:r>
            <a:r>
              <a:rPr lang="vi-VN" i="1" dirty="0">
                <a:latin typeface="Calibri" panose="020F0502020204030204" pitchFamily="34" charset="0"/>
              </a:rPr>
              <a:t>i dostaviti u </a:t>
            </a:r>
            <a:r>
              <a:rPr lang="bs-Latn-BA" i="1" dirty="0">
                <a:latin typeface="Calibri" panose="020F0502020204030204" pitchFamily="34" charset="0"/>
              </a:rPr>
              <a:t>SIP </a:t>
            </a:r>
            <a:r>
              <a:rPr lang="vi-VN" i="1" dirty="0">
                <a:latin typeface="Calibri" panose="020F0502020204030204" pitchFamily="34" charset="0"/>
              </a:rPr>
              <a:t>BiH. </a:t>
            </a:r>
            <a:endParaRPr lang="bs-Latn-BA" i="1" dirty="0">
              <a:latin typeface="Calibri" panose="020F0502020204030204" pitchFamily="34" charset="0"/>
            </a:endParaRPr>
          </a:p>
          <a:p>
            <a:endParaRPr lang="vi-VN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7442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62500" lnSpcReduction="20000"/>
          </a:bodyPr>
          <a:lstStyle/>
          <a:p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Kako se bliži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sezona godišnjih odmora, ukoliko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odmor dolazite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BiH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obrazac PRP 1 možete predati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BiH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osobno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(u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SIP BiH u Ul. Danijela Ozme 7 u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Sarajevu)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ili dostav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iti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putem pošte,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putem e-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maila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hlinkClick r:id="rId2"/>
              </a:rPr>
              <a:t>prijava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hlinkClick r:id="rId2"/>
              </a:rPr>
              <a:t>pp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hlinkClick r:id="rId2"/>
              </a:rPr>
              <a:t>@izbori.ba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ili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putem telefaksa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</a:t>
            </a:r>
            <a:endParaRPr lang="bs-Latn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bs-Latn-BA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vi-VN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Ali</a:t>
            </a:r>
            <a:r>
              <a:rPr lang="bs-Latn-BA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vi-VN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bitno</a:t>
            </a:r>
            <a:r>
              <a:rPr lang="bs-Latn-BA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bs-Latn-BA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</a:t>
            </a:r>
            <a:r>
              <a:rPr lang="vi-VN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da to učin</a:t>
            </a:r>
            <a:r>
              <a:rPr lang="bs-Latn-BA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ite</a:t>
            </a:r>
            <a:r>
              <a:rPr lang="vi-VN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do </a:t>
            </a:r>
            <a:r>
              <a:rPr lang="bs-Latn-BA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24</a:t>
            </a:r>
            <a:r>
              <a:rPr lang="vi-VN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</a:t>
            </a:r>
            <a:r>
              <a:rPr lang="bs-Latn-BA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srpnja</a:t>
            </a:r>
            <a:r>
              <a:rPr lang="vi-VN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</a:t>
            </a:r>
            <a:endParaRPr lang="bs-Latn-BA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bs-Latn-BA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Isti rok je i za one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osobe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koj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nisu bil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registriran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glasovanje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iz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inozemstva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posljednjim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izborima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 to pravo žele iskoristiti za ove izbore. </a:t>
            </a:r>
            <a:endParaRPr lang="bs-Latn-BA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bs-Latn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 osobe k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oriste takođe</a:t>
            </a:r>
            <a:r>
              <a:rPr lang="bs-Latn-B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obrazac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PRP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čijem sastavu je i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naputak sa detaljnim informacijama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kako popuniti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prijavu,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koju dokumentaciju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osigurati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koji način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isto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dostaviti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</a:t>
            </a:r>
            <a:r>
              <a:rPr lang="bs-Latn-B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SIP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BiH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</a:t>
            </a:r>
            <a:endParaRPr lang="bs-Latn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1340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Opći izbori 2018.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 smtClean="0"/>
              <a:t>U naputku mogu pročitati da to mogu uraditi 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elektronskim putem  </a:t>
            </a:r>
            <a:r>
              <a:rPr lang="bs-Latn-BA" dirty="0" smtClean="0"/>
              <a:t>na e-mail adresu: </a:t>
            </a:r>
          </a:p>
          <a:p>
            <a:pPr marL="0" indent="0">
              <a:buNone/>
            </a:pPr>
            <a:r>
              <a:rPr lang="bs-Latn-BA" dirty="0"/>
              <a:t> </a:t>
            </a:r>
            <a:r>
              <a:rPr lang="bs-Latn-BA" dirty="0" smtClean="0"/>
              <a:t>   prijavapp@izbori.ba, </a:t>
            </a:r>
          </a:p>
          <a:p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faks broj</a:t>
            </a:r>
            <a:r>
              <a:rPr lang="bs-Latn-BA" dirty="0" smtClean="0"/>
              <a:t>: 251-333 ili 251-334 ili </a:t>
            </a:r>
          </a:p>
          <a:p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poštansku adresu </a:t>
            </a:r>
            <a:r>
              <a:rPr lang="bs-Latn-BA" dirty="0" smtClean="0"/>
              <a:t>Izbori u BiH, Poštanski pretinac 451, 71000 Sarajevo. </a:t>
            </a:r>
          </a:p>
          <a:p>
            <a:r>
              <a:rPr lang="bs-Latn-BA" dirty="0" smtClean="0"/>
              <a:t>Svakako to mogu učiniti i </a:t>
            </a:r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</a:t>
            </a:r>
            <a:r>
              <a:rPr lang="bs-Latn-BA" dirty="0" smtClean="0"/>
              <a:t> u sjedištu SIP BiH ukoliko u razdoblju do 24. srpnja budu u BiH.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3799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1181</Words>
  <Application>Microsoft Office PowerPoint</Application>
  <PresentationFormat>On-screen Show (4:3)</PresentationFormat>
  <Paragraphs>91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TEMELJNE INFORMACIJE ZA BIRAČE U INOZEMSTVU ZA OPĆE IZBORE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Opći izbori 2018.</vt:lpstr>
      <vt:lpstr>GLASUJTE  na Općim izborima 2018!!!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OSNOVNE INFORMACIJE ZA BIRAČE U INOSTRANSTVU ZA LOKALNE IZBORE 2016.</dc:title>
  <dc:creator>Suad Arnautovic</dc:creator>
  <cp:lastModifiedBy>Zehra Tepic</cp:lastModifiedBy>
  <cp:revision>50</cp:revision>
  <dcterms:created xsi:type="dcterms:W3CDTF">2016-06-08T08:42:48Z</dcterms:created>
  <dcterms:modified xsi:type="dcterms:W3CDTF">2018-05-09T12:01:26Z</dcterms:modified>
</cp:coreProperties>
</file>